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1"/>
  </p:notesMasterIdLst>
  <p:handoutMasterIdLst>
    <p:handoutMasterId r:id="rId32"/>
  </p:handoutMasterIdLst>
  <p:sldIdLst>
    <p:sldId id="256" r:id="rId2"/>
    <p:sldId id="497" r:id="rId3"/>
    <p:sldId id="266" r:id="rId4"/>
    <p:sldId id="383" r:id="rId5"/>
    <p:sldId id="397" r:id="rId6"/>
    <p:sldId id="480" r:id="rId7"/>
    <p:sldId id="482" r:id="rId8"/>
    <p:sldId id="465" r:id="rId9"/>
    <p:sldId id="484" r:id="rId10"/>
    <p:sldId id="485" r:id="rId11"/>
    <p:sldId id="498" r:id="rId12"/>
    <p:sldId id="486" r:id="rId13"/>
    <p:sldId id="487" r:id="rId14"/>
    <p:sldId id="488" r:id="rId15"/>
    <p:sldId id="499" r:id="rId16"/>
    <p:sldId id="500" r:id="rId17"/>
    <p:sldId id="501" r:id="rId18"/>
    <p:sldId id="502" r:id="rId19"/>
    <p:sldId id="466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503" r:id="rId28"/>
    <p:sldId id="496" r:id="rId29"/>
    <p:sldId id="504" r:id="rId30"/>
  </p:sldIdLst>
  <p:sldSz cx="9144000" cy="6858000" type="screen4x3"/>
  <p:notesSz cx="6858000" cy="9144000"/>
  <p:embeddedFontLst>
    <p:embeddedFont>
      <p:font typeface="Tahoma" pitchFamily="34" charset="0"/>
      <p:regular r:id="rId33"/>
      <p:bold r:id="rId34"/>
    </p:embeddedFont>
    <p:embeddedFont>
      <p:font typeface="한글아씨-테트리스M" pitchFamily="18" charset="-127"/>
      <p:regular r:id="rId35"/>
    </p:embeddedFont>
    <p:embeddedFont>
      <p:font typeface="나눔고딕코딩" pitchFamily="49" charset="-127"/>
      <p:regular r:id="rId36"/>
      <p:bold r:id="rId37"/>
    </p:embeddedFont>
    <p:embeddedFont>
      <p:font typeface="맑은 고딕" pitchFamily="50" charset="-127"/>
      <p:regular r:id="rId38"/>
      <p:bold r:id="rId39"/>
    </p:embeddedFont>
    <p:embeddedFont>
      <p:font typeface="HY견고딕" pitchFamily="18" charset="-127"/>
      <p:regular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66" d="100"/>
          <a:sy n="66" d="100"/>
        </p:scale>
        <p:origin x="-738" y="-26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8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45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268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4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29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56895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06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4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Chap10. LCD</a:t>
            </a:r>
            <a:r>
              <a:rPr lang="ko-KR" altLang="en-US" smtClean="0"/>
              <a:t>에 데이터 표시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//LCD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텍스트와 증가하는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숫자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//LCD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LiquidCrystal.h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시작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으로 설정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time=0;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회로에 연결된 핀 번호를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LiquidCrystal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(2, 3, 4, 5, 6, 7);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행과 열을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16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열로 설정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(16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문자열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("Jeremy's Display");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10-1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텍스트와 증가하는 숫자 출력하기</a:t>
            </a:r>
          </a:p>
        </p:txBody>
      </p:sp>
    </p:spTree>
    <p:extLst>
      <p:ext uri="{BB962C8B-B14F-4D97-AF65-F5344CB8AC3E}">
        <p14:creationId xmlns:p14="http://schemas.microsoft.com/office/powerpoint/2010/main" val="21609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8"/>
            <a:ext cx="7921625" cy="3170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커서를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행으로 이동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시간값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초깃값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0)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(time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초간 대기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증가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10-1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텍스트와 증가하는 숫자 출력하기</a:t>
            </a:r>
          </a:p>
        </p:txBody>
      </p:sp>
    </p:spTree>
    <p:extLst>
      <p:ext uri="{BB962C8B-B14F-4D97-AF65-F5344CB8AC3E}">
        <p14:creationId xmlns:p14="http://schemas.microsoft.com/office/powerpoint/2010/main" val="37609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사용자 정의 문자 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그리스 문자나 온도 표시 단위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 표시 등 일반 문자로 표현할 수 없는 정보를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로 출력하고 싶을 때에는 사용자 정의 문자를 생성할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LCD</a:t>
            </a:r>
            <a:r>
              <a:rPr lang="ko-KR" altLang="en-US" dirty="0" smtClean="0"/>
              <a:t>를 자세히 살펴보면 각 문자는 </a:t>
            </a:r>
            <a:r>
              <a:rPr lang="en-US" altLang="ko-KR" dirty="0" smtClean="0"/>
              <a:t>5x8 </a:t>
            </a:r>
            <a:r>
              <a:rPr lang="ko-KR" altLang="en-US" dirty="0" smtClean="0"/>
              <a:t>픽셀의 사각형 블록으로 구성된다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픽셀들의 값을 정의한 후 그 정보를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로 보내면 사용자 정의 문자를 출력할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첫 번째 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블록의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를 채운 모양의 사용자 정의 문자를 나타내면 다음과 같다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248472" cy="286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1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사용자 정의 문자 생성하기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pPr lvl="1"/>
            <a:r>
              <a:rPr lang="ko-KR" altLang="en-US" smtClean="0"/>
              <a:t>이 코드에서는 각 문자 블록당 </a:t>
            </a:r>
            <a:r>
              <a:rPr lang="en-US" altLang="ko-KR" smtClean="0"/>
              <a:t>20%</a:t>
            </a:r>
            <a:r>
              <a:rPr lang="ko-KR" altLang="en-US" smtClean="0"/>
              <a:t>만 채우기 때문에 바이트 배열의 이름을 </a:t>
            </a:r>
            <a:r>
              <a:rPr lang="en-US" altLang="ko-KR" smtClean="0"/>
              <a:t>p20</a:t>
            </a:r>
            <a:r>
              <a:rPr lang="ko-KR" altLang="en-US" smtClean="0"/>
              <a:t>으로 정했다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사용자 정의 문자</a:t>
            </a:r>
            <a:r>
              <a:rPr lang="en-US" altLang="ko-KR" smtClean="0"/>
              <a:t>ID</a:t>
            </a:r>
            <a:r>
              <a:rPr lang="ko-KR" altLang="en-US" smtClean="0"/>
              <a:t>는 </a:t>
            </a:r>
            <a:r>
              <a:rPr lang="en-US" altLang="ko-KR" smtClean="0"/>
              <a:t>0</a:t>
            </a:r>
            <a:r>
              <a:rPr lang="ko-KR" altLang="en-US" smtClean="0"/>
              <a:t>에서 </a:t>
            </a:r>
            <a:r>
              <a:rPr lang="en-US" altLang="ko-KR" smtClean="0"/>
              <a:t>7</a:t>
            </a:r>
            <a:r>
              <a:rPr lang="ko-KR" altLang="en-US" smtClean="0"/>
              <a:t>까지 쓸 수 있으므로 총 </a:t>
            </a:r>
            <a:r>
              <a:rPr lang="en-US" altLang="ko-KR" smtClean="0"/>
              <a:t>8</a:t>
            </a:r>
            <a:r>
              <a:rPr lang="ko-KR" altLang="en-US" smtClean="0"/>
              <a:t>개의 사용자 정의 문자를 생성할 수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setup() </a:t>
            </a:r>
            <a:r>
              <a:rPr lang="ko-KR" altLang="en-US" smtClean="0"/>
              <a:t>함수에서는 </a:t>
            </a:r>
            <a:r>
              <a:rPr lang="en-US" altLang="ko-KR" smtClean="0"/>
              <a:t>p20 </a:t>
            </a:r>
            <a:r>
              <a:rPr lang="ko-KR" altLang="en-US" smtClean="0"/>
              <a:t>배열을 </a:t>
            </a:r>
            <a:r>
              <a:rPr lang="en-US" altLang="ko-KR" smtClean="0"/>
              <a:t>0</a:t>
            </a:r>
            <a:r>
              <a:rPr lang="ko-KR" altLang="en-US" smtClean="0"/>
              <a:t>번 문자로 매핑하기 위해 다음과 같이 </a:t>
            </a:r>
            <a:r>
              <a:rPr lang="en-US" altLang="ko-KR" smtClean="0"/>
              <a:t>createChar() </a:t>
            </a:r>
            <a:r>
              <a:rPr lang="ko-KR" altLang="en-US" smtClean="0"/>
              <a:t>함수를</a:t>
            </a:r>
            <a:r>
              <a:rPr lang="en-US" altLang="ko-KR" smtClean="0"/>
              <a:t> </a:t>
            </a:r>
            <a:r>
              <a:rPr lang="ko-KR" altLang="en-US" smtClean="0"/>
              <a:t>작성했다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 smtClean="0"/>
              <a:t>lcd.createChar(0, p20);</a:t>
            </a:r>
          </a:p>
          <a:p>
            <a:pPr lvl="1"/>
            <a:r>
              <a:rPr lang="ko-KR" altLang="en-US" smtClean="0"/>
              <a:t>사용자 정의 문자를 </a:t>
            </a:r>
            <a:r>
              <a:rPr lang="en-US" altLang="ko-KR" smtClean="0"/>
              <a:t>LCD</a:t>
            </a:r>
            <a:r>
              <a:rPr lang="ko-KR" altLang="en-US" smtClean="0"/>
              <a:t>로 출력할 때에는 다음과 같이 </a:t>
            </a:r>
            <a:r>
              <a:rPr lang="en-US" altLang="ko-KR" smtClean="0"/>
              <a:t>write()</a:t>
            </a:r>
            <a:r>
              <a:rPr lang="ko-KR" altLang="en-US" smtClean="0"/>
              <a:t> 함수를 사용한다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 smtClean="0"/>
              <a:t>lcd.write((byte)0);</a:t>
            </a:r>
            <a:endParaRPr lang="en-US" altLang="ko-KR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6" y="1700809"/>
            <a:ext cx="2497832" cy="1684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15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267048"/>
            <a:ext cx="7921625" cy="4898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진행 상태 바를 출력하는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//LCD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LiquidCrystal.h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회로에 연결된 핀 번호를 사용하여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LiquidCrystal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(2, 3, 4, 5, 6, 7);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진행 상태 바를 나타내는 바이트 배열 선언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p20[8]={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B10000, 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B10000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진행 상태 바 출력하기</a:t>
            </a:r>
          </a:p>
        </p:txBody>
      </p:sp>
    </p:spTree>
    <p:extLst>
      <p:ext uri="{BB962C8B-B14F-4D97-AF65-F5344CB8AC3E}">
        <p14:creationId xmlns:p14="http://schemas.microsoft.com/office/powerpoint/2010/main" val="1772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267048"/>
            <a:ext cx="7921625" cy="4898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p40[8]={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p60[8]={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진행 상태 바 출력하기</a:t>
            </a:r>
          </a:p>
        </p:txBody>
      </p:sp>
    </p:spTree>
    <p:extLst>
      <p:ext uri="{BB962C8B-B14F-4D97-AF65-F5344CB8AC3E}">
        <p14:creationId xmlns:p14="http://schemas.microsoft.com/office/powerpoint/2010/main" val="40006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267048"/>
            <a:ext cx="7921625" cy="4898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p80[8]={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p100[8]={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B11111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진행 상태 바 출력하기</a:t>
            </a:r>
          </a:p>
        </p:txBody>
      </p:sp>
    </p:spTree>
    <p:extLst>
      <p:ext uri="{BB962C8B-B14F-4D97-AF65-F5344CB8AC3E}">
        <p14:creationId xmlns:p14="http://schemas.microsoft.com/office/powerpoint/2010/main" val="12961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267048"/>
            <a:ext cx="7921625" cy="4898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행과 열을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16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행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열로 설정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lcd.begin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(16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문자열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("Jeremy's Display");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진행 상태 바 만들기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lcd.createChar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p20);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lcd.createChar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p40);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lcd.createChar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p60);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lcd.createChar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(3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p80);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lcd.createChar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(4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p100);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커서를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행으로 이동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진행 상태 바 출력하기</a:t>
            </a:r>
          </a:p>
        </p:txBody>
      </p:sp>
    </p:spTree>
    <p:extLst>
      <p:ext uri="{BB962C8B-B14F-4D97-AF65-F5344CB8AC3E}">
        <p14:creationId xmlns:p14="http://schemas.microsoft.com/office/powerpoint/2010/main" val="20494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267048"/>
            <a:ext cx="7921625" cy="374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진행 상태 바가 끝에 다다르면 공백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16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개로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내용을 지움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 ");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열에서 진행 상태 바를 만들려고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16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문자만큼 반복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&lt;16;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각 문자마다 다섯 번 반복하여 진행 상태 바를 만듦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for(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j=0; j&lt;5; j++)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1); //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행으로 커서 이동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(j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상태 바 업데이트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delay(100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//0.1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초간 대기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10-2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진행 상태 바 출력하기</a:t>
            </a:r>
          </a:p>
        </p:txBody>
      </p:sp>
    </p:spTree>
    <p:extLst>
      <p:ext uri="{BB962C8B-B14F-4D97-AF65-F5344CB8AC3E}">
        <p14:creationId xmlns:p14="http://schemas.microsoft.com/office/powerpoint/2010/main" val="41019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온도계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</a:t>
            </a:r>
            <a:r>
              <a:rPr lang="en-US" altLang="ko-KR" dirty="0" smtClean="0"/>
              <a:t>: LCD, </a:t>
            </a:r>
            <a:r>
              <a:rPr lang="ko-KR" altLang="en-US" dirty="0" smtClean="0"/>
              <a:t>온도센서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스피커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냉각팬용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온도가 높으면 스피커에서 </a:t>
            </a:r>
            <a:r>
              <a:rPr lang="ko-KR" altLang="en-US" dirty="0" err="1" smtClean="0"/>
              <a:t>경보음이</a:t>
            </a:r>
            <a:r>
              <a:rPr lang="ko-KR" altLang="en-US" dirty="0" smtClean="0"/>
              <a:t> 울리면서 팬이 작동한다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온도가 충분히 낮아지면 팬은 회전을 멈춘다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푸시</a:t>
            </a:r>
            <a:r>
              <a:rPr lang="ko-KR" altLang="en-US" dirty="0" smtClean="0"/>
              <a:t> 버튼을 사용하여 희망 온도를 설정할 수 있는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버튼을 추가한다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기술 설명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LCD </a:t>
            </a:r>
            <a:r>
              <a:rPr lang="ko-KR" altLang="en-US" dirty="0" smtClean="0"/>
              <a:t>회로는 이전 실습과 동일하므로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10-1]</a:t>
            </a:r>
            <a:r>
              <a:rPr lang="ko-KR" altLang="en-US" dirty="0" smtClean="0"/>
              <a:t>의 회로를 그대로 사용한다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푸시</a:t>
            </a:r>
            <a:r>
              <a:rPr lang="ko-KR" altLang="en-US" dirty="0" smtClean="0"/>
              <a:t> 버튼은 풀다운 저항과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코드를 적용하여 스위치 잡음을 제어한다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스피커는 </a:t>
            </a:r>
            <a:r>
              <a:rPr lang="en-US" altLang="ko-KR" dirty="0" smtClean="0"/>
              <a:t>150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저항과 직렬로 연결한다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장에서와 동일하게 연결한다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모든 부품이 소형 </a:t>
            </a:r>
            <a:r>
              <a:rPr lang="ko-KR" altLang="en-US" dirty="0" err="1" smtClean="0"/>
              <a:t>브레드</a:t>
            </a:r>
            <a:r>
              <a:rPr lang="ko-KR" altLang="en-US" dirty="0" smtClean="0"/>
              <a:t> 보드에 들어가도록 배치한다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5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6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회로 연결하기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8194" name="Picture 2" descr="C:\Users\JaeinKIM\Desktop\강의교안\그림 파일\Chapter10\ch10_0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5184576" cy="45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LCD</a:t>
            </a:r>
            <a:r>
              <a:rPr lang="ko-KR" altLang="en-US" smtClean="0"/>
              <a:t>에 온도 데이터 출력하기</a:t>
            </a:r>
            <a:endParaRPr lang="en-US" altLang="ko-KR" smtClean="0"/>
          </a:p>
          <a:p>
            <a:pPr lvl="1"/>
            <a:r>
              <a:rPr lang="ko-KR" altLang="en-US" smtClean="0"/>
              <a:t>온도 단위는 섭씨</a:t>
            </a:r>
            <a:r>
              <a:rPr lang="en-US" altLang="ko-KR" smtClean="0"/>
              <a:t>(°C)</a:t>
            </a:r>
            <a:r>
              <a:rPr lang="ko-KR" altLang="en-US" smtClean="0"/>
              <a:t>를 사용한다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온도는 항상 두 자리 숫자로 출력한다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‘Current:’, ‘Set:’ </a:t>
            </a:r>
            <a:r>
              <a:rPr lang="ko-KR" altLang="en-US" smtClean="0"/>
              <a:t>그리고 </a:t>
            </a:r>
            <a:r>
              <a:rPr lang="en-US" altLang="ko-KR" smtClean="0"/>
              <a:t>°C </a:t>
            </a:r>
            <a:r>
              <a:rPr lang="ko-KR" altLang="en-US" smtClean="0"/>
              <a:t>문자열은 항상 똑같이 출력된다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현재 온도는 </a:t>
            </a:r>
            <a:r>
              <a:rPr lang="en-US" altLang="ko-KR" smtClean="0"/>
              <a:t>(8,0)</a:t>
            </a:r>
            <a:r>
              <a:rPr lang="ko-KR" altLang="en-US" smtClean="0"/>
              <a:t>위치에 출력되며 </a:t>
            </a:r>
            <a:r>
              <a:rPr lang="en-US" altLang="ko-KR" smtClean="0"/>
              <a:t>loop</a:t>
            </a:r>
            <a:r>
              <a:rPr lang="ko-KR" altLang="en-US" smtClean="0"/>
              <a:t>문을 반복할 때마다 온도값을 업데이트한다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희망 온도는 </a:t>
            </a:r>
            <a:r>
              <a:rPr lang="en-US" altLang="ko-KR" smtClean="0"/>
              <a:t>(8,1)</a:t>
            </a:r>
            <a:r>
              <a:rPr lang="ko-KR" altLang="en-US" smtClean="0"/>
              <a:t>위치에 출력되며 푸시 버튼을 눌러 온도를 수정할 때마다 그 값이 변경된다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냉각 팬용 </a:t>
            </a:r>
            <a:r>
              <a:rPr lang="en-US" altLang="ko-KR" smtClean="0"/>
              <a:t>DC </a:t>
            </a:r>
            <a:r>
              <a:rPr lang="ko-KR" altLang="en-US" smtClean="0"/>
              <a:t>모터의 작동 여부는 </a:t>
            </a:r>
            <a:r>
              <a:rPr lang="en-US" altLang="ko-KR" smtClean="0"/>
              <a:t>LCD </a:t>
            </a:r>
            <a:r>
              <a:rPr lang="ko-KR" altLang="en-US" smtClean="0"/>
              <a:t>오른 쪽 아래인 </a:t>
            </a:r>
            <a:r>
              <a:rPr lang="en-US" altLang="ko-KR" smtClean="0"/>
              <a:t>(15,1) </a:t>
            </a:r>
            <a:r>
              <a:rPr lang="ko-KR" altLang="en-US" smtClean="0"/>
              <a:t>위치에 출력되며</a:t>
            </a:r>
            <a:r>
              <a:rPr lang="en-US" altLang="ko-KR" smtClean="0"/>
              <a:t>, </a:t>
            </a:r>
            <a:r>
              <a:rPr lang="ko-KR" altLang="en-US" smtClean="0"/>
              <a:t>팬의 상태가 바뀔 때마다 달라진다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9218" name="Picture 2" descr="C:\Users\JaeinKIM\Desktop\강의교안\그림 파일\Chapter10\ch10_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4150146" cy="13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3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사용자 정의 문자 생성하기</a:t>
            </a:r>
            <a:endParaRPr lang="en-US" altLang="ko-KR" smtClean="0"/>
          </a:p>
          <a:p>
            <a:pPr lvl="1"/>
            <a:r>
              <a:rPr lang="ko-KR" altLang="en-US" smtClean="0"/>
              <a:t>온도 표시 </a:t>
            </a:r>
            <a:r>
              <a:rPr lang="en-US" altLang="ko-KR" smtClean="0"/>
              <a:t>‘°’</a:t>
            </a:r>
            <a:r>
              <a:rPr lang="ko-KR" altLang="en-US" smtClean="0"/>
              <a:t>와 팬 작동 표시</a:t>
            </a:r>
            <a:r>
              <a:rPr lang="en-US" altLang="ko-KR" smtClean="0"/>
              <a:t>(*)</a:t>
            </a:r>
            <a:r>
              <a:rPr lang="ko-KR" altLang="en-US" smtClean="0"/>
              <a:t>는 </a:t>
            </a:r>
            <a:r>
              <a:rPr lang="en-US" altLang="ko-KR" smtClean="0"/>
              <a:t>LCD</a:t>
            </a:r>
            <a:r>
              <a:rPr lang="ko-KR" altLang="en-US" smtClean="0"/>
              <a:t>의 문자열에 포함되어 있지 않다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다음과 같이 사용자 정의 문자를 </a:t>
            </a:r>
            <a:r>
              <a:rPr lang="en-US" altLang="ko-KR" smtClean="0"/>
              <a:t>setup()</a:t>
            </a:r>
            <a:r>
              <a:rPr lang="ko-KR" altLang="en-US" smtClean="0"/>
              <a:t>함수 윗부분에 생성한다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2570584"/>
            <a:ext cx="6912768" cy="2370584"/>
            <a:chOff x="827584" y="2924944"/>
            <a:chExt cx="7056784" cy="251460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924944"/>
              <a:ext cx="20859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421" y="2924944"/>
              <a:ext cx="1971675" cy="2514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218" y="2924944"/>
              <a:ext cx="1962150" cy="227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3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LCD</a:t>
            </a:r>
            <a:r>
              <a:rPr lang="ko-KR" altLang="en-US" smtClean="0"/>
              <a:t> 화면에 고정 문자 나타내기</a:t>
            </a:r>
            <a:endParaRPr lang="en-US" altLang="ko-KR" smtClean="0"/>
          </a:p>
          <a:p>
            <a:pPr lvl="1"/>
            <a:r>
              <a:rPr lang="ko-KR" altLang="en-US" smtClean="0"/>
              <a:t>생성한 사용자 정의 문자를 등록한다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LCD </a:t>
            </a:r>
            <a:r>
              <a:rPr lang="ko-KR" altLang="en-US" smtClean="0"/>
              <a:t>화면에 고정 정보를 출력한다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755576" y="2620863"/>
            <a:ext cx="4754463" cy="3400425"/>
            <a:chOff x="1763688" y="2852936"/>
            <a:chExt cx="4754463" cy="340042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886075"/>
              <a:ext cx="2143125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101" y="2852936"/>
              <a:ext cx="1924050" cy="3400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6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버튼을 사용한 희망 온도 설정</a:t>
            </a:r>
            <a:endParaRPr lang="en-US" altLang="ko-KR" smtClean="0"/>
          </a:p>
          <a:p>
            <a:pPr lvl="1"/>
            <a:r>
              <a:rPr lang="ko-KR" altLang="en-US" smtClean="0"/>
              <a:t>버튼 하나는 희망 온도를 높일 때 사용하고 다른 버튼은 온도를 낮출 때 사용한다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프로그램이 희망 온도를 올리거나 내릴 수 있도록 현재와 이전 버튼의 상태를 변수에 저장한다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1" y="2746623"/>
            <a:ext cx="28479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4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버튼을 사용한 희망 온도 설정</a:t>
            </a:r>
            <a:endParaRPr lang="en-US" altLang="ko-KR" smtClean="0"/>
          </a:p>
          <a:p>
            <a:pPr lvl="1"/>
            <a:r>
              <a:rPr lang="ko-KR" altLang="en-US" smtClean="0"/>
              <a:t>어떤 버튼을 디바운스시킬 것인지 지정하려면 </a:t>
            </a:r>
            <a:r>
              <a:rPr lang="en-US" altLang="ko-KR" smtClean="0"/>
              <a:t>2</a:t>
            </a:r>
            <a:r>
              <a:rPr lang="ko-KR" altLang="en-US" smtClean="0"/>
              <a:t>장에서 사용한 </a:t>
            </a:r>
            <a:r>
              <a:rPr lang="en-US" altLang="ko-KR" smtClean="0"/>
              <a:t>Debounce() </a:t>
            </a:r>
            <a:r>
              <a:rPr lang="ko-KR" altLang="en-US" smtClean="0"/>
              <a:t>함수에 두 번째 인수를 적용하면 된다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36099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0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버튼을 사용한 희망 온도 설정</a:t>
            </a:r>
            <a:endParaRPr lang="en-US" altLang="ko-KR" smtClean="0"/>
          </a:p>
          <a:p>
            <a:pPr lvl="1"/>
            <a:r>
              <a:rPr lang="en-US" altLang="ko-KR" smtClean="0"/>
              <a:t>Loop</a:t>
            </a:r>
            <a:r>
              <a:rPr lang="ko-KR" altLang="en-US" smtClean="0"/>
              <a:t>문에서는 </a:t>
            </a:r>
            <a:r>
              <a:rPr lang="en-US" altLang="ko-KR" smtClean="0"/>
              <a:t>debounce() </a:t>
            </a:r>
            <a:r>
              <a:rPr lang="ko-KR" altLang="en-US" smtClean="0"/>
              <a:t>함수로 버튼 두 개의 눌림 상태를 감지하여 희망 온도를 저장하는 </a:t>
            </a:r>
            <a:r>
              <a:rPr lang="en-US" altLang="ko-KR" smtClean="0"/>
              <a:t>set_temp </a:t>
            </a:r>
            <a:r>
              <a:rPr lang="ko-KR" altLang="en-US" smtClean="0"/>
              <a:t>값을 변경한다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변경된 희망 온도 값에 따라 </a:t>
            </a:r>
            <a:r>
              <a:rPr lang="en-US" altLang="ko-KR" smtClean="0"/>
              <a:t>LCD </a:t>
            </a:r>
            <a:r>
              <a:rPr lang="ko-KR" altLang="en-US" smtClean="0"/>
              <a:t>화면을 업데이트 해야 한다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00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버튼을 사용한 희망 온도 설정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494924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팬 동작 제어와 오디오 경고음 추가</a:t>
            </a:r>
            <a:endParaRPr lang="en-US" altLang="ko-KR" smtClean="0"/>
          </a:p>
          <a:p>
            <a:pPr lvl="1"/>
            <a:r>
              <a:rPr lang="ko-KR" altLang="en-US" smtClean="0"/>
              <a:t>스피커의 경고음은 온도가 희망 온도보다 올라갔을 때 단 한 번 울린다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팬이 작동하면 프로그램의 맨 위쪽에서 정의한 사용자 정의 문자에 따라 팬 동작 표시가 바뀐다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69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팬 동작 제어와 오디오 경고음 추가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20"/>
          <a:stretch/>
        </p:blipFill>
        <p:spPr bwMode="auto">
          <a:xfrm>
            <a:off x="598023" y="1772816"/>
            <a:ext cx="4104456" cy="428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80"/>
          <a:stretch/>
        </p:blipFill>
        <p:spPr bwMode="auto">
          <a:xfrm>
            <a:off x="4572000" y="1794070"/>
            <a:ext cx="4104456" cy="230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6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LCD </a:t>
            </a:r>
            <a:r>
              <a:rPr lang="ko-KR" altLang="en-US" smtClean="0"/>
              <a:t>세팅</a:t>
            </a:r>
            <a:endParaRPr lang="en-US" altLang="ko-KR" smtClean="0"/>
          </a:p>
          <a:p>
            <a:r>
              <a:rPr lang="en-US" altLang="ko-KR" smtClean="0"/>
              <a:t>LiquidCrystal </a:t>
            </a:r>
            <a:r>
              <a:rPr lang="ko-KR" altLang="en-US" smtClean="0"/>
              <a:t>라이브러리 사용</a:t>
            </a:r>
            <a:endParaRPr lang="en-US" altLang="ko-KR" smtClean="0"/>
          </a:p>
          <a:p>
            <a:r>
              <a:rPr lang="ko-KR" altLang="en-US" smtClean="0"/>
              <a:t>온도계</a:t>
            </a:r>
            <a:r>
              <a:rPr lang="en-US" altLang="ko-KR" smtClean="0"/>
              <a:t> </a:t>
            </a:r>
            <a:r>
              <a:rPr lang="ko-KR" altLang="en-US" smtClean="0"/>
              <a:t>시스템 제작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병렬 </a:t>
            </a:r>
            <a:r>
              <a:rPr lang="en-US" altLang="ko-KR" smtClean="0"/>
              <a:t>LCD</a:t>
            </a:r>
            <a:r>
              <a:rPr lang="ko-KR" altLang="en-US" smtClean="0"/>
              <a:t> 핀</a:t>
            </a:r>
            <a:r>
              <a:rPr lang="en-US" altLang="ko-KR" smtClean="0"/>
              <a:t> </a:t>
            </a:r>
            <a:r>
              <a:rPr lang="ko-KR" altLang="en-US" smtClean="0"/>
              <a:t>배열 및 기능</a:t>
            </a:r>
            <a:endParaRPr lang="en-US" altLang="ko-KR" smtClean="0"/>
          </a:p>
          <a:p>
            <a:r>
              <a:rPr lang="en-US" altLang="ko-KR" smtClean="0"/>
              <a:t>LiquidCrystal </a:t>
            </a:r>
            <a:r>
              <a:rPr lang="ko-KR" altLang="en-US" smtClean="0"/>
              <a:t>라이브러리 </a:t>
            </a:r>
            <a:endParaRPr lang="en-US" altLang="ko-KR" smtClean="0"/>
          </a:p>
          <a:p>
            <a:r>
              <a:rPr lang="en-US" altLang="ko-KR" smtClean="0"/>
              <a:t>LCD</a:t>
            </a:r>
            <a:r>
              <a:rPr lang="ko-KR" altLang="en-US" smtClean="0"/>
              <a:t>에 표시할 특수 문자 생성하기</a:t>
            </a:r>
            <a:endParaRPr lang="en-US" altLang="ko-KR" smtClean="0"/>
          </a:p>
          <a:p>
            <a:r>
              <a:rPr lang="ko-KR" altLang="en-US" smtClean="0"/>
              <a:t>특수 문자를 이용한 애니메이션 효과 주기</a:t>
            </a:r>
            <a:endParaRPr lang="en-US" altLang="ko-KR" smtClean="0"/>
          </a:p>
          <a:p>
            <a:r>
              <a:rPr lang="ko-KR" altLang="en-US" smtClean="0"/>
              <a:t>디지털 온도계 시스템 제작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LCD </a:t>
            </a:r>
            <a:r>
              <a:rPr lang="ko-KR" altLang="en-US" smtClean="0"/>
              <a:t>세팅하기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병렬 </a:t>
            </a:r>
            <a:r>
              <a:rPr lang="en-US" altLang="ko-KR" smtClean="0"/>
              <a:t>LCD </a:t>
            </a:r>
          </a:p>
          <a:p>
            <a:pPr lvl="1"/>
            <a:r>
              <a:rPr lang="ko-KR" altLang="en-US" smtClean="0"/>
              <a:t>이 책에서 사용하는 </a:t>
            </a:r>
            <a:r>
              <a:rPr lang="en-US" altLang="ko-KR" smtClean="0"/>
              <a:t>LCD</a:t>
            </a:r>
            <a:r>
              <a:rPr lang="ko-KR" altLang="en-US" smtClean="0"/>
              <a:t>는 </a:t>
            </a:r>
            <a:r>
              <a:rPr lang="en-US" altLang="ko-KR" smtClean="0"/>
              <a:t>16</a:t>
            </a:r>
            <a:r>
              <a:rPr lang="ko-KR" altLang="en-US" smtClean="0"/>
              <a:t>핀 </a:t>
            </a:r>
            <a:r>
              <a:rPr lang="en-US" altLang="ko-KR" smtClean="0"/>
              <a:t>16x2 </a:t>
            </a:r>
            <a:r>
              <a:rPr lang="ko-KR" altLang="en-US" smtClean="0"/>
              <a:t>문자 </a:t>
            </a:r>
            <a:r>
              <a:rPr lang="en-US" altLang="ko-KR" smtClean="0"/>
              <a:t>LCD (</a:t>
            </a:r>
            <a:r>
              <a:rPr lang="ko-KR" altLang="en-US" smtClean="0"/>
              <a:t>백라이트 조명이 없다면 </a:t>
            </a:r>
            <a:r>
              <a:rPr lang="en-US" altLang="ko-KR" smtClean="0"/>
              <a:t>14</a:t>
            </a:r>
            <a:r>
              <a:rPr lang="ko-KR" altLang="en-US" smtClean="0"/>
              <a:t>핀</a:t>
            </a:r>
            <a:r>
              <a:rPr lang="en-US" altLang="ko-KR" smtClean="0"/>
              <a:t>)</a:t>
            </a:r>
            <a:r>
              <a:rPr lang="ko-KR" altLang="en-US" smtClean="0"/>
              <a:t>이다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모든 병렬 </a:t>
            </a:r>
            <a:r>
              <a:rPr lang="en-US" altLang="ko-KR" smtClean="0"/>
              <a:t>LCD </a:t>
            </a:r>
            <a:r>
              <a:rPr lang="ko-KR" altLang="en-US" smtClean="0"/>
              <a:t>모듈은 핀 배열이 동일하다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아두이노와의 연결은 </a:t>
            </a:r>
            <a:r>
              <a:rPr lang="en-US" altLang="ko-KR" smtClean="0"/>
              <a:t>4</a:t>
            </a:r>
            <a:r>
              <a:rPr lang="ko-KR" altLang="en-US" smtClean="0"/>
              <a:t>핀이나 </a:t>
            </a:r>
            <a:r>
              <a:rPr lang="en-US" altLang="ko-KR" smtClean="0"/>
              <a:t>8</a:t>
            </a:r>
            <a:r>
              <a:rPr lang="ko-KR" altLang="en-US" smtClean="0"/>
              <a:t>핀 모드 두 가지 중 하나로 연결할 수 있다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1026" name="Picture 2" descr="C:\Users\JaeinKIM\Desktop\강의교안\그림 파일\Chapter10\ch10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4608512" cy="22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LCD </a:t>
            </a:r>
            <a:r>
              <a:rPr lang="ko-KR" altLang="en-US" smtClean="0"/>
              <a:t>세팅하기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LCD </a:t>
            </a:r>
            <a:r>
              <a:rPr lang="ko-KR" altLang="en-US" dirty="0" smtClean="0"/>
              <a:t>핀 배열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591051" cy="480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580384" y="1124744"/>
            <a:ext cx="438410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각 핀의 기능 </a:t>
            </a:r>
            <a:endParaRPr lang="en-US" altLang="ko-KR" dirty="0" smtClean="0"/>
          </a:p>
          <a:p>
            <a:pPr lvl="1"/>
            <a:r>
              <a:rPr lang="en-US" altLang="ko-KR" sz="1400" dirty="0" smtClean="0"/>
              <a:t>V0 : </a:t>
            </a:r>
            <a:r>
              <a:rPr lang="ko-KR" altLang="en-US" sz="1400" dirty="0" smtClean="0"/>
              <a:t>콘트라스트 조정 핀</a:t>
            </a:r>
            <a:r>
              <a:rPr lang="en-US" altLang="ko-KR" sz="1400" dirty="0" smtClean="0"/>
              <a:t>, LCD </a:t>
            </a:r>
            <a:r>
              <a:rPr lang="ko-KR" altLang="en-US" sz="1400" dirty="0" smtClean="0"/>
              <a:t>화면을 얼마나 어둡게 할지 결정한다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 핀은 가변 저항의 가운데 핀에 연결한다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RS : </a:t>
            </a:r>
            <a:r>
              <a:rPr lang="ko-KR" altLang="en-US" sz="1400" dirty="0" smtClean="0"/>
              <a:t>레지스터 </a:t>
            </a:r>
            <a:r>
              <a:rPr lang="ko-KR" altLang="en-US" sz="1400" dirty="0" err="1" smtClean="0"/>
              <a:t>선택핀</a:t>
            </a:r>
            <a:r>
              <a:rPr lang="en-US" altLang="ko-KR" sz="1400" dirty="0" smtClean="0"/>
              <a:t>, LCD</a:t>
            </a:r>
            <a:r>
              <a:rPr lang="ko-KR" altLang="en-US" sz="1400" dirty="0" smtClean="0"/>
              <a:t>를 어떤 용도로 사용할지 결정한다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명령을 실행시키는 커맨드 모드와 문자를 출력하는 문자 모드 중 하나로 선택할 수 있다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en-US" altLang="ko-KR" sz="1400" dirty="0" smtClean="0"/>
              <a:t>RW  : </a:t>
            </a:r>
            <a:r>
              <a:rPr lang="ko-KR" altLang="en-US" sz="1400" dirty="0" smtClean="0"/>
              <a:t>읽기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쓰기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, LCD</a:t>
            </a:r>
            <a:r>
              <a:rPr lang="ko-KR" altLang="en-US" sz="1400" dirty="0" smtClean="0"/>
              <a:t>에 내용을 쓰기만 할 것이므로 항상 </a:t>
            </a:r>
            <a:r>
              <a:rPr lang="en-US" altLang="ko-KR" sz="1400" dirty="0" smtClean="0"/>
              <a:t>GND</a:t>
            </a:r>
            <a:r>
              <a:rPr lang="ko-KR" altLang="en-US" sz="1400" dirty="0" smtClean="0"/>
              <a:t>에 연결한다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en-US" altLang="ko-KR" sz="1400" dirty="0" smtClean="0"/>
              <a:t>EN : </a:t>
            </a:r>
            <a:r>
              <a:rPr lang="ko-KR" altLang="en-US" sz="1400" dirty="0" smtClean="0"/>
              <a:t>전송할 데이터의 준비 여부를 </a:t>
            </a:r>
            <a:r>
              <a:rPr lang="en-US" altLang="ko-KR" sz="1400" dirty="0" smtClean="0"/>
              <a:t>LCD</a:t>
            </a:r>
            <a:r>
              <a:rPr lang="ko-KR" altLang="en-US" sz="1400" dirty="0" smtClean="0"/>
              <a:t>에 알려주는데 사용한다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en-US" altLang="ko-KR" sz="1400" dirty="0" smtClean="0"/>
              <a:t>D4~D7 : </a:t>
            </a:r>
            <a:r>
              <a:rPr lang="ko-KR" altLang="en-US" sz="1400" dirty="0" smtClean="0"/>
              <a:t>데이터 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실제로 데이터를 전송할 때 사용한다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en-US" altLang="ko-KR" sz="1400" dirty="0" smtClean="0"/>
              <a:t>A, K : </a:t>
            </a:r>
            <a:r>
              <a:rPr lang="ko-KR" altLang="en-US" sz="1400" dirty="0" err="1" smtClean="0"/>
              <a:t>백라이트</a:t>
            </a:r>
            <a:r>
              <a:rPr lang="ko-KR" altLang="en-US" sz="1400" dirty="0" smtClean="0"/>
              <a:t> 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내부 저항이 연결된 </a:t>
            </a:r>
            <a:r>
              <a:rPr lang="en-US" altLang="ko-KR" sz="1400" dirty="0" smtClean="0"/>
              <a:t>LCD</a:t>
            </a:r>
            <a:r>
              <a:rPr lang="ko-KR" altLang="en-US" sz="1400" dirty="0" smtClean="0"/>
              <a:t>라면 </a:t>
            </a:r>
            <a:r>
              <a:rPr lang="en-US" altLang="ko-KR" sz="1400" dirty="0" smtClean="0"/>
              <a:t>5V</a:t>
            </a:r>
            <a:r>
              <a:rPr lang="ko-KR" altLang="en-US" sz="1400" dirty="0" smtClean="0"/>
              <a:t>에 직접 연결하고 그렇지 않다면 전류 제한용 저항을 반드시 직렬 연결해야 한다</a:t>
            </a:r>
            <a:r>
              <a:rPr lang="en-US" altLang="ko-KR" sz="1400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2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LCD </a:t>
            </a:r>
            <a:r>
              <a:rPr lang="ko-KR" altLang="en-US" smtClean="0"/>
              <a:t>세팅하기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LCD </a:t>
            </a:r>
            <a:r>
              <a:rPr lang="ko-KR" altLang="en-US" smtClean="0"/>
              <a:t>모듈을 아두이노에 연결하기</a:t>
            </a:r>
            <a:endParaRPr lang="en-US" altLang="ko-KR" smtClean="0"/>
          </a:p>
          <a:p>
            <a:pPr lvl="1"/>
            <a:r>
              <a:rPr lang="en-US" altLang="ko-KR" smtClean="0"/>
              <a:t>LCD </a:t>
            </a:r>
            <a:r>
              <a:rPr lang="ko-KR" altLang="en-US" smtClean="0"/>
              <a:t>모듈의 데이터 핀은 아두이노의 어떤 입출력</a:t>
            </a:r>
            <a:r>
              <a:rPr lang="en-US" altLang="ko-KR" smtClean="0"/>
              <a:t>(I/O) </a:t>
            </a:r>
            <a:r>
              <a:rPr lang="ko-KR" altLang="en-US" smtClean="0"/>
              <a:t>핀에도 연결할 수 있지만 이 책에서는 다음과 같이 연결한다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7" name="Picture 2" descr="C:\Users\JaeinKIM\Desktop\강의교안\그림 파일\Chapter10\ch10_0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140968"/>
            <a:ext cx="3613368" cy="35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12527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9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LiquidCrystal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아두이노와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모듈이 쉽게 통신할 수 있게 도와주는 라이브러리이다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아두이노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 내장되어 제공된다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커서 깜빡이기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자동으로 </a:t>
            </a:r>
            <a:r>
              <a:rPr lang="ko-KR" altLang="en-US" dirty="0" err="1" smtClean="0"/>
              <a:t>스크롤하기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정의 문자 만들기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출력 방향 바꾸기 같은 기능 구현에 사용된다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LiquidCrystal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라이브러리의 자세한 사용 방법은 아두이노 공식 웹사이트 </a:t>
            </a:r>
            <a:r>
              <a:rPr lang="en-US" altLang="ko-KR" dirty="0" smtClean="0"/>
              <a:t>http://arduino.cc/en/Reference/LiquidCrystal</a:t>
            </a:r>
            <a:r>
              <a:rPr lang="ko-KR" altLang="en-US" dirty="0" smtClean="0"/>
              <a:t>에서 확인할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9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LiquidCrystal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LCD</a:t>
            </a:r>
            <a:r>
              <a:rPr lang="ko-KR" altLang="en-US" dirty="0" smtClean="0"/>
              <a:t>에 텍스트 표시하기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#include &lt;</a:t>
            </a:r>
            <a:r>
              <a:rPr lang="en-US" altLang="ko-KR" dirty="0" err="1" smtClean="0"/>
              <a:t>LiquidCrystal.h</a:t>
            </a:r>
            <a:r>
              <a:rPr lang="en-US" altLang="ko-KR" dirty="0" smtClean="0"/>
              <a:t>&gt; - </a:t>
            </a:r>
            <a:r>
              <a:rPr lang="ko-KR" altLang="en-US" dirty="0" smtClean="0"/>
              <a:t>라이브러리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LiquidCrystal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lcd</a:t>
            </a:r>
            <a:r>
              <a:rPr lang="en-US" altLang="ko-KR" dirty="0" smtClean="0"/>
              <a:t>(2,3,4,5,6,7); - LCD</a:t>
            </a:r>
            <a:r>
              <a:rPr lang="ko-KR" altLang="en-US" dirty="0" smtClean="0"/>
              <a:t>객체 초기화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아두이노에 연결된 핀 번호에 따라 </a:t>
            </a:r>
            <a:r>
              <a:rPr lang="en-US" altLang="ko-KR" dirty="0" smtClean="0"/>
              <a:t>RS, EN, D4~D7 </a:t>
            </a:r>
            <a:r>
              <a:rPr lang="ko-KR" altLang="en-US" dirty="0" smtClean="0"/>
              <a:t>핀 순서대로 연결한 것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lcd.begin</a:t>
            </a:r>
            <a:r>
              <a:rPr lang="en-US" altLang="ko-KR" dirty="0" smtClean="0"/>
              <a:t>(16,2); - 16x2 LCD </a:t>
            </a:r>
            <a:r>
              <a:rPr lang="ko-KR" altLang="en-US" dirty="0" smtClean="0"/>
              <a:t>문자열 크기를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lcd.setCursor</a:t>
            </a:r>
            <a:r>
              <a:rPr lang="en-US" altLang="ko-KR" dirty="0" smtClean="0"/>
              <a:t>(0,1); - </a:t>
            </a:r>
            <a:r>
              <a:rPr lang="ko-KR" altLang="en-US" dirty="0" smtClean="0"/>
              <a:t>커서 이동 함수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lcd.print</a:t>
            </a:r>
            <a:r>
              <a:rPr lang="en-US" altLang="ko-KR" dirty="0" smtClean="0"/>
              <a:t>(“Jeremy Blum”); - </a:t>
            </a:r>
            <a:r>
              <a:rPr lang="ko-KR" altLang="en-US" dirty="0" smtClean="0"/>
              <a:t>문자 출력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커서의 위치에서 </a:t>
            </a:r>
            <a:r>
              <a:rPr lang="en-US" altLang="ko-KR" dirty="0" smtClean="0"/>
              <a:t>Jeremy Blum </a:t>
            </a:r>
            <a:r>
              <a:rPr lang="ko-KR" altLang="en-US" dirty="0" smtClean="0"/>
              <a:t>문자열을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chemeClr val="accent2"/>
                </a:solidFill>
              </a:rPr>
              <a:t>주의</a:t>
            </a:r>
            <a:r>
              <a:rPr lang="en-US" altLang="ko-KR" dirty="0" smtClean="0">
                <a:solidFill>
                  <a:schemeClr val="accent2"/>
                </a:solidFill>
              </a:rPr>
              <a:t>: </a:t>
            </a:r>
            <a:r>
              <a:rPr lang="en-US" altLang="ko-KR" dirty="0" err="1" smtClean="0">
                <a:solidFill>
                  <a:schemeClr val="accent2"/>
                </a:solidFill>
              </a:rPr>
              <a:t>LiquidCrystal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라이브러리는 문자열의 길이를 확인하지 않는다</a:t>
            </a:r>
            <a:r>
              <a:rPr lang="en-US" altLang="ko-KR" dirty="0" smtClean="0">
                <a:solidFill>
                  <a:schemeClr val="accent2"/>
                </a:solidFill>
              </a:rPr>
              <a:t>. </a:t>
            </a:r>
            <a:r>
              <a:rPr lang="ko-KR" altLang="en-US" dirty="0" smtClean="0">
                <a:solidFill>
                  <a:schemeClr val="accent2"/>
                </a:solidFill>
              </a:rPr>
              <a:t>출력하려는 문자열이 </a:t>
            </a:r>
            <a:r>
              <a:rPr lang="en-US" altLang="ko-KR" dirty="0" smtClean="0">
                <a:solidFill>
                  <a:schemeClr val="accent2"/>
                </a:solidFill>
              </a:rPr>
              <a:t>LCD </a:t>
            </a:r>
            <a:r>
              <a:rPr lang="ko-KR" altLang="en-US" dirty="0" smtClean="0">
                <a:solidFill>
                  <a:schemeClr val="accent2"/>
                </a:solidFill>
              </a:rPr>
              <a:t>화면 크기에 알맞은지 반드시 확인한다</a:t>
            </a:r>
            <a:r>
              <a:rPr lang="en-US" altLang="ko-KR" dirty="0" smtClean="0">
                <a:solidFill>
                  <a:schemeClr val="accent2"/>
                </a:solidFill>
              </a:rPr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1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27644</TotalTime>
  <Words>1523</Words>
  <Application>Microsoft Office PowerPoint</Application>
  <PresentationFormat>화면 슬라이드 쇼(4:3)</PresentationFormat>
  <Paragraphs>272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Tahoma</vt:lpstr>
      <vt:lpstr>한글아씨-테트리스M</vt:lpstr>
      <vt:lpstr>나눔고딕코딩</vt:lpstr>
      <vt:lpstr>나눔바른고딕</vt:lpstr>
      <vt:lpstr>맑은 고딕</vt:lpstr>
      <vt:lpstr>HY견고딕</vt:lpstr>
      <vt:lpstr>Wingdings</vt:lpstr>
      <vt:lpstr>1_Office 테마</vt:lpstr>
      <vt:lpstr>Chap10. LCD에 데이터 표시</vt:lpstr>
      <vt:lpstr>PowerPoint 프레젠테이션</vt:lpstr>
      <vt:lpstr>PowerPoint 프레젠테이션</vt:lpstr>
      <vt:lpstr>PowerPoint 프레젠테이션</vt:lpstr>
      <vt:lpstr>01. LCD 세팅하기 </vt:lpstr>
      <vt:lpstr>01. LCD 세팅하기 </vt:lpstr>
      <vt:lpstr>01. LCD 세팅하기 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02. LiquidCrystal 라이브러리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  <vt:lpstr>03. 온도계 시스템 제작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855</cp:revision>
  <dcterms:created xsi:type="dcterms:W3CDTF">2012-07-11T10:23:22Z</dcterms:created>
  <dcterms:modified xsi:type="dcterms:W3CDTF">2014-11-08T08:30:51Z</dcterms:modified>
</cp:coreProperties>
</file>